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2;p15" descr="portada.png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14;p16" descr="interna.png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16;p17" descr="interna-naranja.png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8;p18" descr="interna-con-franja.png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20;p19" descr="interna+textura.png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22;p20" descr="cierre.png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55;p1"/>
          <p:cNvSpPr/>
          <p:nvPr/>
        </p:nvSpPr>
        <p:spPr>
          <a:xfrm>
            <a:off x="5463720" y="901800"/>
            <a:ext cx="2756520" cy="88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2600" spc="-1" strike="noStrike">
                <a:solidFill>
                  <a:srgbClr val="3f3f3f"/>
                </a:solidFill>
                <a:latin typeface="Calibri"/>
                <a:ea typeface="Calibri"/>
              </a:rPr>
              <a:t>Productos Campesinos </a:t>
            </a:r>
            <a:endParaRPr b="0" lang="es-CO" sz="2600" spc="-1" strike="noStrike">
              <a:latin typeface="Arial"/>
            </a:endParaRPr>
          </a:p>
        </p:txBody>
      </p:sp>
      <p:sp>
        <p:nvSpPr>
          <p:cNvPr id="235" name="Google Shape;56;p1"/>
          <p:cNvSpPr/>
          <p:nvPr/>
        </p:nvSpPr>
        <p:spPr>
          <a:xfrm>
            <a:off x="896040" y="3672720"/>
            <a:ext cx="7324200" cy="82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Servicio Nacional de Aprendizaje – SENA, Centro de Electricidad Electrónica y Telecomunicaciones</a:t>
            </a:r>
            <a:endParaRPr b="0" lang="es-CO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Análisis y Desarrollo de Sistemas de Información, Tercer Trimestre</a:t>
            </a:r>
            <a:endParaRPr b="0" lang="es-CO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Instructor Albeiro Ramos </a:t>
            </a:r>
            <a:endParaRPr b="0" lang="es-CO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Bogotá, 07 de Marzo 2021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236" name="Google Shape;57;p1"/>
          <p:cNvSpPr/>
          <p:nvPr/>
        </p:nvSpPr>
        <p:spPr>
          <a:xfrm>
            <a:off x="1164600" y="2245680"/>
            <a:ext cx="7324560" cy="118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 anchorCtr="1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Santiago Cano </a:t>
            </a:r>
            <a:endParaRPr b="0" lang="es-CO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Pilar Cortés </a:t>
            </a:r>
            <a:endParaRPr b="0" lang="es-CO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Edwin Tovar</a:t>
            </a:r>
            <a:endParaRPr b="0" lang="es-CO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Ricardo Capera</a:t>
            </a:r>
            <a:endParaRPr b="0" lang="es-CO" sz="12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Cristian Castillo </a:t>
            </a:r>
            <a:endParaRPr b="0" lang="es-CO" sz="1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200" spc="-1" strike="noStrike">
              <a:latin typeface="Arial"/>
            </a:endParaRPr>
          </a:p>
        </p:txBody>
      </p:sp>
      <p:pic>
        <p:nvPicPr>
          <p:cNvPr id="237" name="Google Shape;58;p1" descr=""/>
          <p:cNvPicPr/>
          <p:nvPr/>
        </p:nvPicPr>
        <p:blipFill>
          <a:blip r:embed="rId1"/>
          <a:stretch/>
        </p:blipFill>
        <p:spPr>
          <a:xfrm>
            <a:off x="2081520" y="788040"/>
            <a:ext cx="1398960" cy="1181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150;p10"/>
          <p:cNvSpPr/>
          <p:nvPr/>
        </p:nvSpPr>
        <p:spPr>
          <a:xfrm>
            <a:off x="3459240" y="815400"/>
            <a:ext cx="4377240" cy="17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5400" spc="-1" strike="noStrike">
                <a:solidFill>
                  <a:srgbClr val="3f3f3f"/>
                </a:solidFill>
                <a:latin typeface="Calibri"/>
                <a:ea typeface="Calibri"/>
              </a:rPr>
              <a:t>Alcance y Delimitación</a:t>
            </a:r>
            <a:endParaRPr b="0" lang="es-CO" sz="5400" spc="-1" strike="noStrike">
              <a:latin typeface="Arial"/>
            </a:endParaRPr>
          </a:p>
        </p:txBody>
      </p:sp>
      <p:sp>
        <p:nvSpPr>
          <p:cNvPr id="295" name="Google Shape;151;p10"/>
          <p:cNvSpPr/>
          <p:nvPr/>
        </p:nvSpPr>
        <p:spPr>
          <a:xfrm>
            <a:off x="1539720" y="2692080"/>
            <a:ext cx="5940720" cy="14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1" lang="es-ES" sz="1700" spc="-1" strike="noStrike">
                <a:solidFill>
                  <a:srgbClr val="404040"/>
                </a:solidFill>
                <a:latin typeface="Calibri"/>
                <a:ea typeface="Calibri"/>
              </a:rPr>
              <a:t>El sistema de información Web SICV, servirá como apoyo a los procesos de producción y ventas de productos de la empresa Productos Campesino 100% Natural.</a:t>
            </a:r>
            <a:endParaRPr b="0" lang="es-CO" sz="17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7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7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700" spc="-1" strike="noStrike">
              <a:latin typeface="Arial"/>
            </a:endParaRPr>
          </a:p>
        </p:txBody>
      </p:sp>
      <p:sp>
        <p:nvSpPr>
          <p:cNvPr id="296" name="Google Shape;152;p10"/>
          <p:cNvSpPr/>
          <p:nvPr/>
        </p:nvSpPr>
        <p:spPr>
          <a:xfrm>
            <a:off x="3580200" y="2540160"/>
            <a:ext cx="718200" cy="45360"/>
          </a:xfrm>
          <a:prstGeom prst="rect">
            <a:avLst/>
          </a:prstGeom>
          <a:solidFill>
            <a:srgbClr val="ff66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7" name="Google Shape;153;p10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Google Shape;154;p10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Logo Sistema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299" name="Google Shape;155;p10"/>
          <p:cNvSpPr/>
          <p:nvPr/>
        </p:nvSpPr>
        <p:spPr>
          <a:xfrm>
            <a:off x="8212680" y="192960"/>
            <a:ext cx="746280" cy="67932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300" name="Google Shape;156;p10" descr=""/>
          <p:cNvPicPr/>
          <p:nvPr/>
        </p:nvPicPr>
        <p:blipFill>
          <a:blip r:embed="rId1"/>
          <a:stretch/>
        </p:blipFill>
        <p:spPr>
          <a:xfrm>
            <a:off x="7480080" y="3773880"/>
            <a:ext cx="1515600" cy="1181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161;p11"/>
          <p:cNvSpPr/>
          <p:nvPr/>
        </p:nvSpPr>
        <p:spPr>
          <a:xfrm>
            <a:off x="383040" y="249480"/>
            <a:ext cx="5413680" cy="6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3600" spc="-1" strike="noStrike">
                <a:solidFill>
                  <a:srgbClr val="ffffff"/>
                </a:solidFill>
                <a:latin typeface="Calibri"/>
                <a:ea typeface="Calibri"/>
              </a:rPr>
              <a:t>Alcance y Delimitación</a:t>
            </a:r>
            <a:endParaRPr b="0" lang="es-CO" sz="3600" spc="-1" strike="noStrike">
              <a:latin typeface="Arial"/>
            </a:endParaRPr>
          </a:p>
        </p:txBody>
      </p:sp>
      <p:sp>
        <p:nvSpPr>
          <p:cNvPr id="302" name="Google Shape;162;p11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Google Shape;163;p11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Marca externa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304" name="Google Shape;164;p11"/>
          <p:cNvSpPr/>
          <p:nvPr/>
        </p:nvSpPr>
        <p:spPr>
          <a:xfrm>
            <a:off x="383040" y="1233000"/>
            <a:ext cx="4020840" cy="325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ALCANCE</a:t>
            </a: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S.I.C.V llevará un control a los procesos  de producción y ventas de la empresa, manteniendo actualizada la información para su consulta en tiempo real, optimizando los tiempos para los procesos anteriormente mencionados. </a:t>
            </a: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El sistema no realizará </a:t>
            </a:r>
            <a:endParaRPr b="0" lang="es-CO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De acuerdo con la información recolectada evidenciando las falencias en varios procesos S.I.C.V no apoya el  proceso de contratación.</a:t>
            </a:r>
            <a:endParaRPr b="0" lang="es-CO" sz="1600" spc="-1" strike="noStrike">
              <a:latin typeface="Arial"/>
            </a:endParaRPr>
          </a:p>
        </p:txBody>
      </p:sp>
      <p:sp>
        <p:nvSpPr>
          <p:cNvPr id="305" name="Google Shape;165;p11"/>
          <p:cNvSpPr/>
          <p:nvPr/>
        </p:nvSpPr>
        <p:spPr>
          <a:xfrm>
            <a:off x="465840" y="1533600"/>
            <a:ext cx="718200" cy="45360"/>
          </a:xfrm>
          <a:prstGeom prst="rect">
            <a:avLst/>
          </a:prstGeom>
          <a:solidFill>
            <a:srgbClr val="ff66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Google Shape;166;p11"/>
          <p:cNvSpPr/>
          <p:nvPr/>
        </p:nvSpPr>
        <p:spPr>
          <a:xfrm>
            <a:off x="4949640" y="1233000"/>
            <a:ext cx="3811320" cy="395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DELIMITACIÓN</a:t>
            </a: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El tiempo de duración está  </a:t>
            </a:r>
            <a:r>
              <a:rPr b="0" lang="es-ES" sz="1600" spc="-1" strike="noStrike">
                <a:solidFill>
                  <a:srgbClr val="000000"/>
                </a:solidFill>
                <a:latin typeface="Calibri"/>
                <a:ea typeface="Calibri"/>
              </a:rPr>
              <a:t>estipulado a 2 años</a:t>
            </a:r>
            <a:r>
              <a:rPr b="0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.</a:t>
            </a:r>
            <a:endParaRPr b="0" lang="es-CO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Se </a:t>
            </a:r>
            <a:r>
              <a:rPr b="0" lang="es-ES" sz="1600" spc="-1" strike="noStrike">
                <a:solidFill>
                  <a:srgbClr val="000000"/>
                </a:solidFill>
                <a:latin typeface="Calibri"/>
                <a:ea typeface="Calibri"/>
              </a:rPr>
              <a:t>se desarrollarán actividades que permitan especificar los requisitos necesarios para desarrollar el sistema de información.</a:t>
            </a:r>
            <a:endParaRPr b="0" lang="es-CO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Análisis de los requerimientos del cliente. Elaboración de diagramas de casos de uso, mokcups.</a:t>
            </a:r>
            <a:endParaRPr b="0" lang="es-CO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Maquetación del sistema funcional a través del programa Sublime text</a:t>
            </a:r>
            <a:endParaRPr b="0" lang="es-CO" sz="1600" spc="-1" strike="noStrike">
              <a:latin typeface="Arial"/>
            </a:endParaRPr>
          </a:p>
          <a:p>
            <a:pPr marL="285840" indent="-183960"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</p:txBody>
      </p:sp>
      <p:sp>
        <p:nvSpPr>
          <p:cNvPr id="307" name="Google Shape;167;p11"/>
          <p:cNvSpPr/>
          <p:nvPr/>
        </p:nvSpPr>
        <p:spPr>
          <a:xfrm>
            <a:off x="5041080" y="1533600"/>
            <a:ext cx="718200" cy="45360"/>
          </a:xfrm>
          <a:prstGeom prst="rect">
            <a:avLst/>
          </a:prstGeom>
          <a:solidFill>
            <a:srgbClr val="ff66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Google Shape;168;p11"/>
          <p:cNvSpPr/>
          <p:nvPr/>
        </p:nvSpPr>
        <p:spPr>
          <a:xfrm>
            <a:off x="4580280" y="1233000"/>
            <a:ext cx="360" cy="3732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7f7f7f"/>
            </a:solidFill>
            <a:round/>
          </a:ln>
          <a:effectLst>
            <a:outerShdw blurRad="39960" dir="5400000" dist="20160" rotWithShape="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09" name="Google Shape;169;p11"/>
          <p:cNvSpPr/>
          <p:nvPr/>
        </p:nvSpPr>
        <p:spPr>
          <a:xfrm>
            <a:off x="8212680" y="192960"/>
            <a:ext cx="746280" cy="67932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310" name="Google Shape;170;p11" descr=""/>
          <p:cNvPicPr/>
          <p:nvPr/>
        </p:nvPicPr>
        <p:blipFill>
          <a:blip r:embed="rId1"/>
          <a:stretch/>
        </p:blipFill>
        <p:spPr>
          <a:xfrm>
            <a:off x="7561080" y="4309200"/>
            <a:ext cx="1434960" cy="645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175;p12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Google Shape;176;p12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Marca externa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313" name="Google Shape;177;p12"/>
          <p:cNvSpPr/>
          <p:nvPr/>
        </p:nvSpPr>
        <p:spPr>
          <a:xfrm>
            <a:off x="2286000" y="1621800"/>
            <a:ext cx="4571640" cy="20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 anchorCtr="1">
            <a:spAutoFit/>
          </a:bodyPr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s-ES" sz="1800" spc="-1" strike="noStrike" u="sng">
                <a:solidFill>
                  <a:srgbClr val="262626"/>
                </a:solidFill>
                <a:uFillTx/>
                <a:latin typeface="Calibri"/>
                <a:ea typeface="Calibri"/>
              </a:rPr>
              <a:t>Sistema de Control de Versiones</a:t>
            </a:r>
            <a:endParaRPr b="0" lang="es-CO" sz="18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s-ES" sz="1800" spc="-1" strike="noStrike" u="sng">
                <a:solidFill>
                  <a:srgbClr val="262626"/>
                </a:solidFill>
                <a:uFillTx/>
                <a:latin typeface="Calibri"/>
                <a:ea typeface="Calibri"/>
              </a:rPr>
              <a:t>Inventarios y Costos</a:t>
            </a:r>
            <a:endParaRPr b="0" lang="es-CO" sz="18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s-ES" sz="1800" spc="-1" strike="noStrike" u="sng">
                <a:solidFill>
                  <a:srgbClr val="262626"/>
                </a:solidFill>
                <a:uFillTx/>
                <a:latin typeface="Calibri"/>
                <a:ea typeface="Calibri"/>
              </a:rPr>
              <a:t>Base de Datos </a:t>
            </a:r>
            <a:endParaRPr b="0" lang="es-CO" sz="18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endParaRPr b="0" lang="es-CO" sz="18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r>
              <a:rPr b="1" lang="es-ES" sz="1800" spc="-1" strike="noStrike" u="sng">
                <a:solidFill>
                  <a:srgbClr val="262626"/>
                </a:solidFill>
                <a:uFillTx/>
                <a:latin typeface="Calibri"/>
                <a:ea typeface="Calibri"/>
              </a:rPr>
              <a:t> </a:t>
            </a:r>
            <a:endParaRPr b="0" lang="es-CO" sz="1800" spc="-1" strike="noStrike">
              <a:latin typeface="Arial"/>
            </a:endParaRPr>
          </a:p>
          <a:p>
            <a:pPr algn="ctr">
              <a:lnSpc>
                <a:spcPct val="120000"/>
              </a:lnSpc>
              <a:tabLst>
                <a:tab algn="l" pos="0"/>
              </a:tabLst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314" name="Google Shape;178;p12"/>
          <p:cNvSpPr/>
          <p:nvPr/>
        </p:nvSpPr>
        <p:spPr>
          <a:xfrm>
            <a:off x="509400" y="555120"/>
            <a:ext cx="4557240" cy="36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800" spc="-1" strike="noStrike">
                <a:solidFill>
                  <a:srgbClr val="3f3f3f"/>
                </a:solidFill>
                <a:latin typeface="Calibri"/>
                <a:ea typeface="Calibri"/>
              </a:rPr>
              <a:t>Entregables Proyecto Cuarto Trimestre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315" name="Google Shape;180;p12"/>
          <p:cNvSpPr/>
          <p:nvPr/>
        </p:nvSpPr>
        <p:spPr>
          <a:xfrm>
            <a:off x="8212680" y="192960"/>
            <a:ext cx="746280" cy="67932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316" name="Google Shape;181;p12" descr=""/>
          <p:cNvPicPr/>
          <p:nvPr/>
        </p:nvPicPr>
        <p:blipFill>
          <a:blip r:embed="rId1"/>
          <a:stretch/>
        </p:blipFill>
        <p:spPr>
          <a:xfrm>
            <a:off x="7480080" y="3773880"/>
            <a:ext cx="1515600" cy="1181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186;p13"/>
          <p:cNvSpPr/>
          <p:nvPr/>
        </p:nvSpPr>
        <p:spPr>
          <a:xfrm>
            <a:off x="3993120" y="1065240"/>
            <a:ext cx="1173960" cy="117396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63;p2" descr=""/>
          <p:cNvPicPr/>
          <p:nvPr/>
        </p:nvPicPr>
        <p:blipFill>
          <a:blip r:embed="rId1"/>
          <a:stretch/>
        </p:blipFill>
        <p:spPr>
          <a:xfrm>
            <a:off x="8271000" y="237960"/>
            <a:ext cx="608040" cy="592560"/>
          </a:xfrm>
          <a:prstGeom prst="rect">
            <a:avLst/>
          </a:prstGeom>
          <a:ln w="0">
            <a:noFill/>
          </a:ln>
        </p:spPr>
      </p:pic>
      <p:sp>
        <p:nvSpPr>
          <p:cNvPr id="239" name="Google Shape;64;p2"/>
          <p:cNvSpPr/>
          <p:nvPr/>
        </p:nvSpPr>
        <p:spPr>
          <a:xfrm>
            <a:off x="771480" y="1217160"/>
            <a:ext cx="2801880" cy="6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3600" spc="-1" strike="noStrike">
                <a:solidFill>
                  <a:srgbClr val="3f3f3f"/>
                </a:solidFill>
                <a:latin typeface="Calibri"/>
                <a:ea typeface="Calibri"/>
              </a:rPr>
              <a:t>Introducción</a:t>
            </a:r>
            <a:endParaRPr b="0" lang="es-CO" sz="3600" spc="-1" strike="noStrike">
              <a:latin typeface="Arial"/>
            </a:endParaRPr>
          </a:p>
        </p:txBody>
      </p:sp>
      <p:sp>
        <p:nvSpPr>
          <p:cNvPr id="240" name="Google Shape;65;p2"/>
          <p:cNvSpPr/>
          <p:nvPr/>
        </p:nvSpPr>
        <p:spPr>
          <a:xfrm>
            <a:off x="858960" y="1896840"/>
            <a:ext cx="718200" cy="45360"/>
          </a:xfrm>
          <a:prstGeom prst="rect">
            <a:avLst/>
          </a:prstGeom>
          <a:solidFill>
            <a:srgbClr val="ff66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Google Shape;66;p2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Google Shape;67;p2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Logo Sistema</a:t>
            </a:r>
            <a:endParaRPr b="0" lang="es-CO" sz="1200" spc="-1" strike="noStrike">
              <a:latin typeface="Arial"/>
            </a:endParaRPr>
          </a:p>
        </p:txBody>
      </p:sp>
      <p:pic>
        <p:nvPicPr>
          <p:cNvPr id="243" name="Google Shape;68;p2" descr=""/>
          <p:cNvPicPr/>
          <p:nvPr/>
        </p:nvPicPr>
        <p:blipFill>
          <a:blip r:embed="rId2"/>
          <a:srcRect l="3386" t="3878" r="5571" b="13606"/>
          <a:stretch/>
        </p:blipFill>
        <p:spPr>
          <a:xfrm>
            <a:off x="4424400" y="681120"/>
            <a:ext cx="4571640" cy="2865600"/>
          </a:xfrm>
          <a:prstGeom prst="rect">
            <a:avLst/>
          </a:prstGeom>
          <a:ln w="0">
            <a:noFill/>
          </a:ln>
        </p:spPr>
      </p:pic>
      <p:sp>
        <p:nvSpPr>
          <p:cNvPr id="244" name="Google Shape;69;p2"/>
          <p:cNvSpPr/>
          <p:nvPr/>
        </p:nvSpPr>
        <p:spPr>
          <a:xfrm>
            <a:off x="664200" y="2571840"/>
            <a:ext cx="3847680" cy="82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600" spc="-1" strike="noStrike">
                <a:solidFill>
                  <a:srgbClr val="404040"/>
                </a:solidFill>
                <a:latin typeface="Arial"/>
                <a:ea typeface="Arial"/>
              </a:rPr>
              <a:t>Para contextualizar el presente proyecto, traeremos a exponer  los ítems planteados.</a:t>
            </a:r>
            <a:endParaRPr b="0" lang="es-CO" sz="1600" spc="-1" strike="noStrike">
              <a:latin typeface="Arial"/>
            </a:endParaRPr>
          </a:p>
        </p:txBody>
      </p:sp>
      <p:pic>
        <p:nvPicPr>
          <p:cNvPr id="245" name="Google Shape;70;p2" descr=""/>
          <p:cNvPicPr/>
          <p:nvPr/>
        </p:nvPicPr>
        <p:blipFill>
          <a:blip r:embed="rId3"/>
          <a:stretch/>
        </p:blipFill>
        <p:spPr>
          <a:xfrm>
            <a:off x="7480080" y="3773880"/>
            <a:ext cx="1515600" cy="1181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75;p3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Google Shape;76;p3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ffffff"/>
                </a:solidFill>
                <a:latin typeface="Calibri"/>
                <a:ea typeface="Calibri"/>
              </a:rPr>
              <a:t>Marca externa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248" name="Google Shape;77;p3"/>
          <p:cNvSpPr/>
          <p:nvPr/>
        </p:nvSpPr>
        <p:spPr>
          <a:xfrm>
            <a:off x="1190880" y="1079640"/>
            <a:ext cx="3456000" cy="822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4800" spc="-1" strike="noStrike">
                <a:solidFill>
                  <a:srgbClr val="ffffff"/>
                </a:solidFill>
                <a:latin typeface="Calibri"/>
                <a:ea typeface="Calibri"/>
              </a:rPr>
              <a:t>CONTENIDO</a:t>
            </a:r>
            <a:endParaRPr b="0" lang="es-CO" sz="4800" spc="-1" strike="noStrike">
              <a:latin typeface="Arial"/>
            </a:endParaRPr>
          </a:p>
        </p:txBody>
      </p:sp>
      <p:sp>
        <p:nvSpPr>
          <p:cNvPr id="249" name="Google Shape;78;p3"/>
          <p:cNvSpPr/>
          <p:nvPr/>
        </p:nvSpPr>
        <p:spPr>
          <a:xfrm>
            <a:off x="1518120" y="2133360"/>
            <a:ext cx="3456000" cy="14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800" spc="-1" strike="noStrike" u="sng">
                <a:solidFill>
                  <a:srgbClr val="ffffff"/>
                </a:solidFill>
                <a:uFillTx/>
                <a:latin typeface="Calibri"/>
                <a:ea typeface="Calibri"/>
              </a:rPr>
              <a:t>Problema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800" spc="-1" strike="noStrike" u="sng">
                <a:solidFill>
                  <a:srgbClr val="ffffff"/>
                </a:solidFill>
                <a:uFillTx/>
                <a:latin typeface="Calibri"/>
                <a:ea typeface="Calibri"/>
              </a:rPr>
              <a:t>Objetivos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800" spc="-1" strike="noStrike" u="sng">
                <a:solidFill>
                  <a:srgbClr val="ffffff"/>
                </a:solidFill>
                <a:uFillTx/>
                <a:latin typeface="Calibri"/>
                <a:ea typeface="Calibri"/>
              </a:rPr>
              <a:t>Justificación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800" spc="-1" strike="noStrike" u="sng">
                <a:solidFill>
                  <a:srgbClr val="ffffff"/>
                </a:solidFill>
                <a:uFillTx/>
                <a:latin typeface="Calibri"/>
                <a:ea typeface="Calibri"/>
              </a:rPr>
              <a:t>Alcance y Delimitación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800" spc="-1" strike="noStrike" u="sng">
                <a:solidFill>
                  <a:srgbClr val="ffffff"/>
                </a:solidFill>
                <a:uFillTx/>
                <a:latin typeface="Calibri"/>
                <a:ea typeface="Calibri"/>
              </a:rPr>
              <a:t>Entregables Trimestre</a:t>
            </a:r>
            <a:endParaRPr b="0" lang="es-CO" sz="1800" spc="-1" strike="noStrike">
              <a:latin typeface="Arial"/>
            </a:endParaRPr>
          </a:p>
        </p:txBody>
      </p:sp>
      <p:sp>
        <p:nvSpPr>
          <p:cNvPr id="250" name="Google Shape;79;p3"/>
          <p:cNvSpPr/>
          <p:nvPr/>
        </p:nvSpPr>
        <p:spPr>
          <a:xfrm>
            <a:off x="1278720" y="1981080"/>
            <a:ext cx="718200" cy="453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Google Shape;80;p3"/>
          <p:cNvSpPr/>
          <p:nvPr/>
        </p:nvSpPr>
        <p:spPr>
          <a:xfrm>
            <a:off x="5326560" y="1925640"/>
            <a:ext cx="2458080" cy="155484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2400" spc="-1" strike="noStrike">
                <a:solidFill>
                  <a:srgbClr val="3f3f3f"/>
                </a:solidFill>
                <a:latin typeface="Calibri"/>
                <a:ea typeface="Calibri"/>
              </a:rPr>
              <a:t>Logo Sistema.png o cualquier imagen alusiva al Sector</a:t>
            </a:r>
            <a:endParaRPr b="0" lang="es-CO" sz="2400" spc="-1" strike="noStrike">
              <a:latin typeface="Arial"/>
            </a:endParaRPr>
          </a:p>
        </p:txBody>
      </p:sp>
      <p:pic>
        <p:nvPicPr>
          <p:cNvPr id="252" name="Google Shape;81;p3" descr=""/>
          <p:cNvPicPr/>
          <p:nvPr/>
        </p:nvPicPr>
        <p:blipFill>
          <a:blip r:embed="rId1"/>
          <a:stretch/>
        </p:blipFill>
        <p:spPr>
          <a:xfrm>
            <a:off x="7561080" y="3809160"/>
            <a:ext cx="1515600" cy="1181520"/>
          </a:xfrm>
          <a:prstGeom prst="rect">
            <a:avLst/>
          </a:prstGeom>
          <a:ln w="0">
            <a:noFill/>
          </a:ln>
        </p:spPr>
      </p:pic>
      <p:pic>
        <p:nvPicPr>
          <p:cNvPr id="253" name="Google Shape;82;p3" descr=""/>
          <p:cNvPicPr/>
          <p:nvPr/>
        </p:nvPicPr>
        <p:blipFill>
          <a:blip r:embed="rId2"/>
          <a:stretch/>
        </p:blipFill>
        <p:spPr>
          <a:xfrm>
            <a:off x="5326560" y="1761120"/>
            <a:ext cx="2458080" cy="1843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87;p4"/>
          <p:cNvSpPr/>
          <p:nvPr/>
        </p:nvSpPr>
        <p:spPr>
          <a:xfrm>
            <a:off x="3492720" y="1638720"/>
            <a:ext cx="2974680" cy="91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5400" spc="-1" strike="noStrike">
                <a:solidFill>
                  <a:srgbClr val="3f3f3f"/>
                </a:solidFill>
                <a:latin typeface="Calibri"/>
                <a:ea typeface="Calibri"/>
              </a:rPr>
              <a:t>Problema</a:t>
            </a:r>
            <a:endParaRPr b="0" lang="es-CO" sz="5400" spc="-1" strike="noStrike">
              <a:latin typeface="Arial"/>
            </a:endParaRPr>
          </a:p>
        </p:txBody>
      </p:sp>
      <p:sp>
        <p:nvSpPr>
          <p:cNvPr id="255" name="Google Shape;88;p4"/>
          <p:cNvSpPr/>
          <p:nvPr/>
        </p:nvSpPr>
        <p:spPr>
          <a:xfrm>
            <a:off x="3580200" y="2540160"/>
            <a:ext cx="718200" cy="45360"/>
          </a:xfrm>
          <a:prstGeom prst="rect">
            <a:avLst/>
          </a:prstGeom>
          <a:solidFill>
            <a:srgbClr val="ff66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Google Shape;89;p4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Google Shape;90;p4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Logo Sistema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258" name="Google Shape;91;p4"/>
          <p:cNvSpPr/>
          <p:nvPr/>
        </p:nvSpPr>
        <p:spPr>
          <a:xfrm>
            <a:off x="8212680" y="192960"/>
            <a:ext cx="746280" cy="67932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59" name="Google Shape;92;p4" descr=""/>
          <p:cNvPicPr/>
          <p:nvPr/>
        </p:nvPicPr>
        <p:blipFill>
          <a:blip r:embed="rId1"/>
          <a:stretch/>
        </p:blipFill>
        <p:spPr>
          <a:xfrm>
            <a:off x="7480080" y="3773880"/>
            <a:ext cx="1515600" cy="1181520"/>
          </a:xfrm>
          <a:prstGeom prst="rect">
            <a:avLst/>
          </a:prstGeom>
          <a:ln w="0">
            <a:noFill/>
          </a:ln>
        </p:spPr>
      </p:pic>
      <p:sp>
        <p:nvSpPr>
          <p:cNvPr id="260" name="Google Shape;93;p4"/>
          <p:cNvSpPr/>
          <p:nvPr/>
        </p:nvSpPr>
        <p:spPr>
          <a:xfrm>
            <a:off x="2430720" y="2692080"/>
            <a:ext cx="3451320" cy="176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just">
              <a:lnSpc>
                <a:spcPct val="115000"/>
              </a:lnSpc>
              <a:tabLst>
                <a:tab algn="l" pos="0"/>
              </a:tabLst>
            </a:pPr>
            <a:r>
              <a:rPr b="0" lang="es-ES" sz="2000" spc="-1" strike="noStrike">
                <a:solidFill>
                  <a:srgbClr val="000000"/>
                </a:solidFill>
                <a:latin typeface="Calibri"/>
                <a:ea typeface="Calibri"/>
              </a:rPr>
              <a:t>Se identifica una carencia en el sistema de control de ventas en la microempresa Productos Campesino 100% Natural</a:t>
            </a:r>
            <a:endParaRPr b="0" lang="es-CO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98;p5"/>
          <p:cNvSpPr/>
          <p:nvPr/>
        </p:nvSpPr>
        <p:spPr>
          <a:xfrm>
            <a:off x="383040" y="249480"/>
            <a:ext cx="2388960" cy="6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3600" spc="-1" strike="noStrike">
                <a:solidFill>
                  <a:srgbClr val="ffffff"/>
                </a:solidFill>
                <a:latin typeface="Calibri"/>
                <a:ea typeface="Calibri"/>
              </a:rPr>
              <a:t>Problema</a:t>
            </a:r>
            <a:endParaRPr b="0" lang="es-CO" sz="3600" spc="-1" strike="noStrike">
              <a:latin typeface="Arial"/>
            </a:endParaRPr>
          </a:p>
        </p:txBody>
      </p:sp>
      <p:sp>
        <p:nvSpPr>
          <p:cNvPr id="262" name="Google Shape;99;p5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Google Shape;100;p5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Marca externa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264" name="Google Shape;101;p5"/>
          <p:cNvSpPr/>
          <p:nvPr/>
        </p:nvSpPr>
        <p:spPr>
          <a:xfrm>
            <a:off x="8212680" y="192960"/>
            <a:ext cx="746280" cy="67932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65" name="Google Shape;102;p5" descr=""/>
          <p:cNvPicPr/>
          <p:nvPr/>
        </p:nvPicPr>
        <p:blipFill>
          <a:blip r:embed="rId1"/>
          <a:stretch/>
        </p:blipFill>
        <p:spPr>
          <a:xfrm>
            <a:off x="7480080" y="3773880"/>
            <a:ext cx="1515600" cy="1181520"/>
          </a:xfrm>
          <a:prstGeom prst="rect">
            <a:avLst/>
          </a:prstGeom>
          <a:ln w="0">
            <a:noFill/>
          </a:ln>
        </p:spPr>
      </p:pic>
      <p:sp>
        <p:nvSpPr>
          <p:cNvPr id="266" name="Google Shape;103;p5"/>
          <p:cNvSpPr/>
          <p:nvPr/>
        </p:nvSpPr>
        <p:spPr>
          <a:xfrm>
            <a:off x="360000" y="1260000"/>
            <a:ext cx="7020000" cy="249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Productos campesinos, es una Microempresa dedicada a la producción y ventas de alimentos lácteos tales cómo el arequipe, el yogurt y el manjar blanco.</a:t>
            </a: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 </a:t>
            </a:r>
            <a:r>
              <a:rPr b="1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Las necesidades encontradas en  esta microempresa, fue en el proceso de ventas y producción ya que el administrador (Hernando Carvajal) no tiene un buen control de ventas por que todo lo maneja  a papel y a lápiz. </a:t>
            </a: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108;p6"/>
          <p:cNvSpPr/>
          <p:nvPr/>
        </p:nvSpPr>
        <p:spPr>
          <a:xfrm>
            <a:off x="3492720" y="1638720"/>
            <a:ext cx="2974680" cy="91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5400" spc="-1" strike="noStrike">
                <a:solidFill>
                  <a:srgbClr val="3f3f3f"/>
                </a:solidFill>
                <a:latin typeface="Calibri"/>
                <a:ea typeface="Calibri"/>
              </a:rPr>
              <a:t>Objetivos</a:t>
            </a:r>
            <a:endParaRPr b="0" lang="es-CO" sz="5400" spc="-1" strike="noStrike">
              <a:latin typeface="Arial"/>
            </a:endParaRPr>
          </a:p>
        </p:txBody>
      </p:sp>
      <p:sp>
        <p:nvSpPr>
          <p:cNvPr id="268" name="Google Shape;109;p6"/>
          <p:cNvSpPr/>
          <p:nvPr/>
        </p:nvSpPr>
        <p:spPr>
          <a:xfrm>
            <a:off x="3580200" y="2540160"/>
            <a:ext cx="718200" cy="45360"/>
          </a:xfrm>
          <a:prstGeom prst="rect">
            <a:avLst/>
          </a:prstGeom>
          <a:solidFill>
            <a:srgbClr val="ff66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Google Shape;110;p6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Google Shape;111;p6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Logo Sistema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271" name="Google Shape;112;p6"/>
          <p:cNvSpPr/>
          <p:nvPr/>
        </p:nvSpPr>
        <p:spPr>
          <a:xfrm>
            <a:off x="8212680" y="192960"/>
            <a:ext cx="746280" cy="67932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72" name="Google Shape;113;p6" descr=""/>
          <p:cNvPicPr/>
          <p:nvPr/>
        </p:nvPicPr>
        <p:blipFill>
          <a:blip r:embed="rId1"/>
          <a:stretch/>
        </p:blipFill>
        <p:spPr>
          <a:xfrm>
            <a:off x="7480080" y="3773880"/>
            <a:ext cx="1515600" cy="1181520"/>
          </a:xfrm>
          <a:prstGeom prst="rect">
            <a:avLst/>
          </a:prstGeom>
          <a:ln w="0">
            <a:noFill/>
          </a:ln>
        </p:spPr>
      </p:pic>
      <p:sp>
        <p:nvSpPr>
          <p:cNvPr id="273" name="Google Shape;114;p6"/>
          <p:cNvSpPr/>
          <p:nvPr/>
        </p:nvSpPr>
        <p:spPr>
          <a:xfrm>
            <a:off x="4035960" y="2692080"/>
            <a:ext cx="2033640" cy="11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s-ES" sz="1800" spc="-1" strike="noStrike">
                <a:solidFill>
                  <a:srgbClr val="3f3f3f"/>
                </a:solidFill>
                <a:latin typeface="Calibri"/>
                <a:ea typeface="Calibri"/>
              </a:rPr>
              <a:t>Analizar, desarrollar e implementar una aplicación en la microempresa </a:t>
            </a:r>
            <a:endParaRPr b="0" lang="es-CO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119;p7"/>
          <p:cNvSpPr/>
          <p:nvPr/>
        </p:nvSpPr>
        <p:spPr>
          <a:xfrm>
            <a:off x="383040" y="249480"/>
            <a:ext cx="2388960" cy="6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3600" spc="-1" strike="noStrike">
                <a:solidFill>
                  <a:srgbClr val="ffffff"/>
                </a:solidFill>
                <a:latin typeface="Calibri"/>
                <a:ea typeface="Calibri"/>
              </a:rPr>
              <a:t>Objetivos</a:t>
            </a:r>
            <a:endParaRPr b="0" lang="es-CO" sz="3600" spc="-1" strike="noStrike">
              <a:latin typeface="Arial"/>
            </a:endParaRPr>
          </a:p>
        </p:txBody>
      </p:sp>
      <p:sp>
        <p:nvSpPr>
          <p:cNvPr id="275" name="Google Shape;120;p7"/>
          <p:cNvSpPr/>
          <p:nvPr/>
        </p:nvSpPr>
        <p:spPr>
          <a:xfrm>
            <a:off x="383040" y="2392920"/>
            <a:ext cx="8347320" cy="358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OBJETIVOS ESPECÍFICOS</a:t>
            </a:r>
            <a:endParaRPr b="0" lang="es-CO" sz="1600" spc="-1" strike="noStrike">
              <a:latin typeface="Arial"/>
            </a:endParaRPr>
          </a:p>
          <a:p>
            <a:pPr marL="343080" indent="-240840"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b="0" lang="es-ES" sz="1600" spc="-1" strike="noStrike">
                <a:solidFill>
                  <a:srgbClr val="404040"/>
                </a:solidFill>
                <a:latin typeface="Calibri"/>
                <a:ea typeface="Calibri"/>
              </a:rPr>
              <a:t>Gestionar los usuarios del sistema de información Web SICV.</a:t>
            </a:r>
            <a:endParaRPr b="0" lang="es-CO" sz="16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b="0" lang="es-ES" sz="1600" spc="-1" strike="noStrike">
                <a:solidFill>
                  <a:srgbClr val="404040"/>
                </a:solidFill>
                <a:latin typeface="Calibri"/>
                <a:ea typeface="Calibri"/>
              </a:rPr>
              <a:t>Gestionar el seguimiento al proceso de producción de Arequipe Artesanal, Yogurt y Manjar Blanco para la Empresa Productos Campesino 100% Natural.</a:t>
            </a:r>
            <a:endParaRPr b="0" lang="es-CO" sz="16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b="0" lang="es-ES" sz="1600" spc="-1" strike="noStrike">
                <a:solidFill>
                  <a:srgbClr val="404040"/>
                </a:solidFill>
                <a:latin typeface="Calibri"/>
                <a:ea typeface="Calibri"/>
              </a:rPr>
              <a:t> </a:t>
            </a:r>
            <a:r>
              <a:rPr b="0" lang="es-ES" sz="1600" spc="-1" strike="noStrike">
                <a:solidFill>
                  <a:srgbClr val="404040"/>
                </a:solidFill>
                <a:latin typeface="Calibri"/>
                <a:ea typeface="Calibri"/>
              </a:rPr>
              <a:t>Gestionar el seguimiento al proceso de ventas de Arequipe Artesanal, Yogurt y Manjar Blanco para la Empresa Productos Campesino 100% Natural.</a:t>
            </a:r>
            <a:endParaRPr b="0" lang="es-CO" sz="1600" spc="-1" strike="noStrike">
              <a:latin typeface="Arial"/>
            </a:endParaRPr>
          </a:p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000000"/>
                </a:solidFill>
                <a:latin typeface="Arial"/>
                <a:ea typeface="Arial"/>
              </a:rPr>
              <a:t>•</a:t>
            </a:r>
            <a:r>
              <a:rPr b="0" lang="es-ES" sz="1600" spc="-1" strike="noStrike">
                <a:solidFill>
                  <a:srgbClr val="404040"/>
                </a:solidFill>
                <a:latin typeface="Calibri"/>
                <a:ea typeface="Calibri"/>
              </a:rPr>
              <a:t>Gestionar los reportes documentales y gráficos de la Empresa Productos Campesino 100% Natural</a:t>
            </a:r>
            <a:r>
              <a:rPr b="0" lang="es-ES" sz="2600" spc="-1" strike="noStrike">
                <a:solidFill>
                  <a:srgbClr val="404040"/>
                </a:solidFill>
                <a:latin typeface="Calibri"/>
                <a:ea typeface="Calibri"/>
              </a:rPr>
              <a:t>.</a:t>
            </a:r>
            <a:r>
              <a:rPr b="0" lang="es-ES" sz="2600" spc="-1" strike="noStrike">
                <a:solidFill>
                  <a:srgbClr val="404040"/>
                </a:solidFill>
                <a:latin typeface="Calibri"/>
                <a:ea typeface="Calibri"/>
              </a:rPr>
              <a:t>	</a:t>
            </a:r>
            <a:r>
              <a:rPr b="0" lang="es-ES" sz="1800" spc="-1" strike="noStrike">
                <a:solidFill>
                  <a:srgbClr val="404040"/>
                </a:solidFill>
                <a:latin typeface="Calibri"/>
                <a:ea typeface="Calibri"/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b="0" lang="es-CO" sz="1800" spc="-1" strike="noStrike">
              <a:latin typeface="Arial"/>
            </a:endParaRPr>
          </a:p>
          <a:p>
            <a:pPr marL="800280" indent="-240840" algn="just">
              <a:lnSpc>
                <a:spcPct val="100000"/>
              </a:lnSpc>
              <a:tabLst>
                <a:tab algn="l" pos="0"/>
              </a:tabLst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76" name="Google Shape;121;p7"/>
          <p:cNvSpPr/>
          <p:nvPr/>
        </p:nvSpPr>
        <p:spPr>
          <a:xfrm>
            <a:off x="465840" y="1533600"/>
            <a:ext cx="718200" cy="45360"/>
          </a:xfrm>
          <a:prstGeom prst="rect">
            <a:avLst/>
          </a:prstGeom>
          <a:solidFill>
            <a:srgbClr val="ff66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Google Shape;122;p7"/>
          <p:cNvSpPr/>
          <p:nvPr/>
        </p:nvSpPr>
        <p:spPr>
          <a:xfrm>
            <a:off x="465840" y="2732400"/>
            <a:ext cx="718200" cy="45360"/>
          </a:xfrm>
          <a:prstGeom prst="rect">
            <a:avLst/>
          </a:prstGeom>
          <a:solidFill>
            <a:srgbClr val="ff66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Google Shape;123;p7"/>
          <p:cNvSpPr/>
          <p:nvPr/>
        </p:nvSpPr>
        <p:spPr>
          <a:xfrm>
            <a:off x="8212680" y="192960"/>
            <a:ext cx="746280" cy="67932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79" name="Google Shape;124;p7"/>
          <p:cNvSpPr/>
          <p:nvPr/>
        </p:nvSpPr>
        <p:spPr>
          <a:xfrm>
            <a:off x="383040" y="1233000"/>
            <a:ext cx="8347320" cy="106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OBJETIVO GENERAL</a:t>
            </a:r>
            <a:endParaRPr b="0" lang="es-CO" sz="1600" spc="-1" strike="noStrike"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Se realizará un sistema de información en control de ventas para facilitar el proceso de producción y ventas  de la microempresa  productos campesinos.</a:t>
            </a:r>
            <a:endParaRPr b="0" lang="es-CO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129;p8"/>
          <p:cNvSpPr/>
          <p:nvPr/>
        </p:nvSpPr>
        <p:spPr>
          <a:xfrm>
            <a:off x="3492720" y="1638720"/>
            <a:ext cx="3702240" cy="91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5400" spc="-1" strike="noStrike">
                <a:solidFill>
                  <a:srgbClr val="3f3f3f"/>
                </a:solidFill>
                <a:latin typeface="Calibri"/>
                <a:ea typeface="Calibri"/>
              </a:rPr>
              <a:t>Justificación</a:t>
            </a:r>
            <a:endParaRPr b="0" lang="es-CO" sz="5400" spc="-1" strike="noStrike">
              <a:latin typeface="Arial"/>
            </a:endParaRPr>
          </a:p>
        </p:txBody>
      </p:sp>
      <p:sp>
        <p:nvSpPr>
          <p:cNvPr id="281" name="Google Shape;130;p8"/>
          <p:cNvSpPr/>
          <p:nvPr/>
        </p:nvSpPr>
        <p:spPr>
          <a:xfrm>
            <a:off x="3580200" y="2540160"/>
            <a:ext cx="718200" cy="45360"/>
          </a:xfrm>
          <a:prstGeom prst="rect">
            <a:avLst/>
          </a:prstGeom>
          <a:solidFill>
            <a:srgbClr val="ff66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Google Shape;131;p8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Google Shape;132;p8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Logo Sistema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284" name="Google Shape;133;p8"/>
          <p:cNvSpPr/>
          <p:nvPr/>
        </p:nvSpPr>
        <p:spPr>
          <a:xfrm>
            <a:off x="8212680" y="192960"/>
            <a:ext cx="746280" cy="67932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85" name="Google Shape;134;p8" descr=""/>
          <p:cNvPicPr/>
          <p:nvPr/>
        </p:nvPicPr>
        <p:blipFill>
          <a:blip r:embed="rId1"/>
          <a:stretch/>
        </p:blipFill>
        <p:spPr>
          <a:xfrm>
            <a:off x="7480080" y="3773880"/>
            <a:ext cx="1515600" cy="1181520"/>
          </a:xfrm>
          <a:prstGeom prst="rect">
            <a:avLst/>
          </a:prstGeom>
          <a:ln w="0">
            <a:noFill/>
          </a:ln>
        </p:spPr>
      </p:pic>
      <p:sp>
        <p:nvSpPr>
          <p:cNvPr id="286" name="Google Shape;135;p8"/>
          <p:cNvSpPr/>
          <p:nvPr/>
        </p:nvSpPr>
        <p:spPr>
          <a:xfrm>
            <a:off x="3492720" y="2692080"/>
            <a:ext cx="2389320" cy="11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s-ES" sz="1800" spc="-1" strike="noStrike">
                <a:solidFill>
                  <a:srgbClr val="3f3f3f"/>
                </a:solidFill>
                <a:latin typeface="Calibri"/>
                <a:ea typeface="Calibri"/>
              </a:rPr>
              <a:t>El presente desarrollo de  este sistema es por facilitar la necesidad de la empresa  </a:t>
            </a:r>
            <a:endParaRPr b="0" lang="es-CO" sz="1800" spc="-1" strike="noStrike">
              <a:latin typeface="Arial"/>
            </a:endParaRPr>
          </a:p>
        </p:txBody>
      </p:sp>
      <p:pic>
        <p:nvPicPr>
          <p:cNvPr id="287" name="Imagen 3" descr=""/>
          <p:cNvPicPr/>
          <p:nvPr/>
        </p:nvPicPr>
        <p:blipFill>
          <a:blip r:embed="rId2"/>
          <a:stretch/>
        </p:blipFill>
        <p:spPr>
          <a:xfrm>
            <a:off x="77040" y="192960"/>
            <a:ext cx="3155040" cy="4762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140;p9"/>
          <p:cNvSpPr/>
          <p:nvPr/>
        </p:nvSpPr>
        <p:spPr>
          <a:xfrm>
            <a:off x="383040" y="249480"/>
            <a:ext cx="2817000" cy="6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s-ES" sz="3600" spc="-1" strike="noStrike">
                <a:solidFill>
                  <a:srgbClr val="ffffff"/>
                </a:solidFill>
                <a:latin typeface="Calibri"/>
                <a:ea typeface="Calibri"/>
              </a:rPr>
              <a:t>Justificación</a:t>
            </a:r>
            <a:endParaRPr b="0" lang="es-CO" sz="3600" spc="-1" strike="noStrike">
              <a:latin typeface="Arial"/>
            </a:endParaRPr>
          </a:p>
        </p:txBody>
      </p:sp>
      <p:sp>
        <p:nvSpPr>
          <p:cNvPr id="289" name="Google Shape;141;p9"/>
          <p:cNvSpPr/>
          <p:nvPr/>
        </p:nvSpPr>
        <p:spPr>
          <a:xfrm>
            <a:off x="7561080" y="4302720"/>
            <a:ext cx="1316520" cy="564120"/>
          </a:xfrm>
          <a:prstGeom prst="rect">
            <a:avLst/>
          </a:prstGeom>
          <a:noFill/>
          <a:ln w="9525">
            <a:solidFill>
              <a:srgbClr val="3f3f3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Google Shape;142;p9"/>
          <p:cNvSpPr/>
          <p:nvPr/>
        </p:nvSpPr>
        <p:spPr>
          <a:xfrm>
            <a:off x="7561080" y="4440240"/>
            <a:ext cx="131652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s-ES" sz="1200" spc="-1" strike="noStrike">
                <a:solidFill>
                  <a:srgbClr val="3f3f3f"/>
                </a:solidFill>
                <a:latin typeface="Calibri"/>
                <a:ea typeface="Calibri"/>
              </a:rPr>
              <a:t>Marca externa</a:t>
            </a:r>
            <a:endParaRPr b="0" lang="es-CO" sz="1200" spc="-1" strike="noStrike">
              <a:latin typeface="Arial"/>
            </a:endParaRPr>
          </a:p>
        </p:txBody>
      </p:sp>
      <p:sp>
        <p:nvSpPr>
          <p:cNvPr id="291" name="Google Shape;143;p9"/>
          <p:cNvSpPr/>
          <p:nvPr/>
        </p:nvSpPr>
        <p:spPr>
          <a:xfrm>
            <a:off x="234000" y="1509840"/>
            <a:ext cx="8488440" cy="23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s-ES" sz="1400" spc="-1" strike="noStrike">
                <a:solidFill>
                  <a:srgbClr val="000000"/>
                </a:solidFill>
                <a:latin typeface="Arial"/>
                <a:ea typeface="Arial"/>
              </a:rPr>
              <a:t>Se da el desarrollo del sistema de información web (S.I.C.V) una herramienta para dar un seguimiento detallado y controlado de los procesos de producción y ventas de la microempresa productos campesino.</a:t>
            </a:r>
            <a:endParaRPr b="0" lang="es-CO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CO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s-ES" sz="1400" spc="-1" strike="noStrike">
                <a:solidFill>
                  <a:srgbClr val="000000"/>
                </a:solidFill>
                <a:latin typeface="Arial"/>
                <a:ea typeface="Arial"/>
              </a:rPr>
              <a:t>La importancia del sistemas es permitir que los usuarios sobre todo el director de la microempresa podrán tener un acceso para ver los estados actualizados de los controles de producción y ventas reflejando cómo va el manejo  </a:t>
            </a:r>
            <a:endParaRPr b="0" lang="es-CO" sz="1400" spc="-1" strike="noStrike">
              <a:latin typeface="Arial"/>
            </a:endParaRPr>
          </a:p>
          <a:p>
            <a:pPr marL="457200" algn="just">
              <a:lnSpc>
                <a:spcPct val="100000"/>
              </a:lnSpc>
              <a:tabLst>
                <a:tab algn="l" pos="0"/>
              </a:tabLst>
            </a:pPr>
            <a:endParaRPr b="0" lang="es-CO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1" lang="es-ES" sz="1600" spc="-1" strike="noStrike">
                <a:solidFill>
                  <a:srgbClr val="3f3f3f"/>
                </a:solidFill>
                <a:latin typeface="Calibri"/>
                <a:ea typeface="Calibri"/>
              </a:rPr>
              <a:t>Servirá como soporte en el sector de las ventas y producción de la microempresa </a:t>
            </a:r>
            <a:endParaRPr b="0" lang="es-CO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CO" sz="1600" spc="-1" strike="noStrike">
              <a:latin typeface="Arial"/>
            </a:endParaRPr>
          </a:p>
        </p:txBody>
      </p:sp>
      <p:sp>
        <p:nvSpPr>
          <p:cNvPr id="292" name="Google Shape;144;p9"/>
          <p:cNvSpPr/>
          <p:nvPr/>
        </p:nvSpPr>
        <p:spPr>
          <a:xfrm>
            <a:off x="8212680" y="192960"/>
            <a:ext cx="746280" cy="679320"/>
          </a:xfrm>
          <a:prstGeom prst="rect">
            <a:avLst/>
          </a:prstGeom>
          <a:noFill/>
          <a:ln w="0"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93" name="Google Shape;145;p9" descr=""/>
          <p:cNvPicPr/>
          <p:nvPr/>
        </p:nvPicPr>
        <p:blipFill>
          <a:blip r:embed="rId1"/>
          <a:stretch/>
        </p:blipFill>
        <p:spPr>
          <a:xfrm>
            <a:off x="7480080" y="3773880"/>
            <a:ext cx="1515600" cy="1181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626"/>
      </a:hlink>
      <a:folHlink>
        <a:srgbClr val="3f3f3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626"/>
      </a:hlink>
      <a:folHlink>
        <a:srgbClr val="3f3f3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626"/>
      </a:hlink>
      <a:folHlink>
        <a:srgbClr val="3f3f3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626"/>
      </a:hlink>
      <a:folHlink>
        <a:srgbClr val="3f3f3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626"/>
      </a:hlink>
      <a:folHlink>
        <a:srgbClr val="3f3f3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626"/>
      </a:hlink>
      <a:folHlink>
        <a:srgbClr val="3f3f3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</TotalTime>
  <Application>LibreOffice/7.1.3.2$Windows_X86_64 LibreOffice_project/47f78053abe362b9384784d31a6e56f8511eb1c1</Application>
  <AppVersion>15.0000</AppVersion>
  <Words>624</Words>
  <Paragraphs>84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2019-11-27T03:16:21Z</dcterms:created>
  <dc:creator>Leonardo Cantor</dc:creator>
  <dc:description/>
  <dc:language>es-CO</dc:language>
  <cp:lastModifiedBy/>
  <dcterms:modified xsi:type="dcterms:W3CDTF">2021-06-19T13:57:30Z</dcterms:modified>
  <cp:revision>2</cp:revision>
  <dc:subject/>
  <dc:title>Presentación de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13</vt:i4>
  </property>
  <property fmtid="{D5CDD505-2E9C-101B-9397-08002B2CF9AE}" pid="3" name="PresentationFormat">
    <vt:lpwstr>Presentación en pantalla (16:9)</vt:lpwstr>
  </property>
  <property fmtid="{D5CDD505-2E9C-101B-9397-08002B2CF9AE}" pid="4" name="Slides">
    <vt:i4>13</vt:i4>
  </property>
</Properties>
</file>